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0" r:id="rId6"/>
    <p:sldId id="316" r:id="rId7"/>
    <p:sldId id="311" r:id="rId8"/>
    <p:sldId id="312" r:id="rId9"/>
    <p:sldId id="313" r:id="rId10"/>
    <p:sldId id="314" r:id="rId11"/>
    <p:sldId id="318" r:id="rId12"/>
    <p:sldId id="315" r:id="rId13"/>
    <p:sldId id="317" r:id="rId14"/>
    <p:sldId id="320" r:id="rId15"/>
    <p:sldId id="319" r:id="rId16"/>
    <p:sldId id="321" r:id="rId17"/>
    <p:sldId id="322" r:id="rId18"/>
    <p:sldId id="323" r:id="rId19"/>
    <p:sldId id="324" r:id="rId20"/>
    <p:sldId id="325" r:id="rId21"/>
    <p:sldId id="326"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2/23/2024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2/23/2024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2/23/2024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2/23/2024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2/23/2024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2/23/2024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2/23/2024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2/23/2024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2/23/2024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2/23/2024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hyperlink" Target="https://inshorts.com/en/read"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51685" y="812910"/>
            <a:ext cx="6253317" cy="3686015"/>
          </a:xfrm>
        </p:spPr>
        <p:txBody>
          <a:bodyPr>
            <a:normAutofit fontScale="90000"/>
          </a:bodyPr>
          <a:lstStyle/>
          <a:p>
            <a:r>
              <a:rPr lang="en-US" sz="8000" dirty="0">
                <a:solidFill>
                  <a:schemeClr val="tx1"/>
                </a:solidFill>
              </a:rPr>
              <a:t>News Headline Sentiment Analysis</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744179" y="4896662"/>
            <a:ext cx="6269347" cy="1021498"/>
          </a:xfrm>
        </p:spPr>
        <p:txBody>
          <a:bodyPr>
            <a:normAutofit/>
          </a:bodyPr>
          <a:lstStyle/>
          <a:p>
            <a:r>
              <a:rPr lang="en-US" sz="1800" dirty="0"/>
              <a:t>NLP- Sentiment Analysis</a:t>
            </a:r>
          </a:p>
          <a:p>
            <a:r>
              <a:rPr lang="en-US" sz="1800" dirty="0"/>
              <a:t>- Sunny Mhatre</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DDC4-1817-8A0C-6247-C960EE7618EE}"/>
              </a:ext>
            </a:extLst>
          </p:cNvPr>
          <p:cNvSpPr>
            <a:spLocks noGrp="1"/>
          </p:cNvSpPr>
          <p:nvPr>
            <p:ph type="title"/>
          </p:nvPr>
        </p:nvSpPr>
        <p:spPr/>
        <p:txBody>
          <a:bodyPr/>
          <a:lstStyle/>
          <a:p>
            <a:r>
              <a:rPr lang="en-US" dirty="0">
                <a:solidFill>
                  <a:schemeClr val="tx1"/>
                </a:solidFill>
              </a:rPr>
              <a:t>Data Preprocessing</a:t>
            </a:r>
          </a:p>
        </p:txBody>
      </p:sp>
      <p:sp>
        <p:nvSpPr>
          <p:cNvPr id="3" name="Content Placeholder 2">
            <a:extLst>
              <a:ext uri="{FF2B5EF4-FFF2-40B4-BE49-F238E27FC236}">
                <a16:creationId xmlns:a16="http://schemas.microsoft.com/office/drawing/2014/main" id="{D841C0DE-F297-0344-1CBC-888673C507BA}"/>
              </a:ext>
            </a:extLst>
          </p:cNvPr>
          <p:cNvSpPr>
            <a:spLocks noGrp="1"/>
          </p:cNvSpPr>
          <p:nvPr>
            <p:ph idx="1"/>
          </p:nvPr>
        </p:nvSpPr>
        <p:spPr>
          <a:xfrm>
            <a:off x="1066800" y="2090446"/>
            <a:ext cx="10058400" cy="3760891"/>
          </a:xfrm>
        </p:spPr>
        <p:txBody>
          <a:bodyPr>
            <a:normAutofit fontScale="92500" lnSpcReduction="20000"/>
          </a:bodyPr>
          <a:lstStyle/>
          <a:p>
            <a:r>
              <a:rPr lang="en-US" dirty="0">
                <a:solidFill>
                  <a:schemeClr val="tx1"/>
                </a:solidFill>
                <a:latin typeface="+mj-lt"/>
              </a:rPr>
              <a:t>We clean the data before we use to create model for prediction. Below are the step use for Data Cleaning/Preprocessing.</a:t>
            </a:r>
          </a:p>
          <a:p>
            <a:pPr marL="457200" indent="-457200">
              <a:buFont typeface="+mj-lt"/>
              <a:buAutoNum type="arabicPeriod"/>
            </a:pPr>
            <a:r>
              <a:rPr lang="en-US" dirty="0">
                <a:solidFill>
                  <a:schemeClr val="tx1"/>
                </a:solidFill>
                <a:latin typeface="+mj-lt"/>
              </a:rPr>
              <a:t>Text Lowercase.</a:t>
            </a:r>
          </a:p>
          <a:p>
            <a:pPr marL="457200" indent="-457200">
              <a:buFont typeface="+mj-lt"/>
              <a:buAutoNum type="arabicPeriod"/>
            </a:pPr>
            <a:r>
              <a:rPr lang="en-US" dirty="0">
                <a:solidFill>
                  <a:schemeClr val="tx1"/>
                </a:solidFill>
                <a:latin typeface="+mj-lt"/>
              </a:rPr>
              <a:t>Remove Number.</a:t>
            </a:r>
          </a:p>
          <a:p>
            <a:pPr marL="457200" indent="-457200">
              <a:buFont typeface="+mj-lt"/>
              <a:buAutoNum type="arabicPeriod"/>
            </a:pPr>
            <a:r>
              <a:rPr lang="en-US" dirty="0">
                <a:solidFill>
                  <a:schemeClr val="tx1"/>
                </a:solidFill>
                <a:latin typeface="+mj-lt"/>
              </a:rPr>
              <a:t>Remove Punctuation.</a:t>
            </a:r>
          </a:p>
          <a:p>
            <a:pPr marL="457200" indent="-457200">
              <a:buFont typeface="+mj-lt"/>
              <a:buAutoNum type="arabicPeriod"/>
            </a:pPr>
            <a:r>
              <a:rPr lang="en-US" dirty="0">
                <a:solidFill>
                  <a:schemeClr val="tx1"/>
                </a:solidFill>
                <a:latin typeface="+mj-lt"/>
              </a:rPr>
              <a:t>Remove URL. </a:t>
            </a:r>
          </a:p>
          <a:p>
            <a:pPr marL="457200" indent="-457200">
              <a:buFont typeface="+mj-lt"/>
              <a:buAutoNum type="arabicPeriod"/>
            </a:pPr>
            <a:r>
              <a:rPr lang="en-US" dirty="0">
                <a:solidFill>
                  <a:schemeClr val="tx1"/>
                </a:solidFill>
                <a:latin typeface="+mj-lt"/>
              </a:rPr>
              <a:t>Remove default Stop words.</a:t>
            </a:r>
          </a:p>
          <a:p>
            <a:pPr marL="457200" indent="-457200">
              <a:buFont typeface="+mj-lt"/>
              <a:buAutoNum type="arabicPeriod"/>
            </a:pPr>
            <a:r>
              <a:rPr lang="en-US" dirty="0">
                <a:solidFill>
                  <a:schemeClr val="tx1"/>
                </a:solidFill>
                <a:latin typeface="+mj-lt"/>
              </a:rPr>
              <a:t>Remove extra whitespace.</a:t>
            </a:r>
          </a:p>
          <a:p>
            <a:pPr marL="457200" indent="-457200">
              <a:buFont typeface="+mj-lt"/>
              <a:buAutoNum type="arabicPeriod"/>
            </a:pPr>
            <a:r>
              <a:rPr lang="en-US" dirty="0">
                <a:solidFill>
                  <a:schemeClr val="tx1"/>
                </a:solidFill>
                <a:latin typeface="+mj-lt"/>
              </a:rPr>
              <a:t>Normalization of Data - Lemmatization</a:t>
            </a:r>
          </a:p>
        </p:txBody>
      </p:sp>
    </p:spTree>
    <p:extLst>
      <p:ext uri="{BB962C8B-B14F-4D97-AF65-F5344CB8AC3E}">
        <p14:creationId xmlns:p14="http://schemas.microsoft.com/office/powerpoint/2010/main" val="322294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A296-3ACF-D475-AD2A-22102A7B9A75}"/>
              </a:ext>
            </a:extLst>
          </p:cNvPr>
          <p:cNvSpPr>
            <a:spLocks noGrp="1"/>
          </p:cNvSpPr>
          <p:nvPr>
            <p:ph type="title"/>
          </p:nvPr>
        </p:nvSpPr>
        <p:spPr/>
        <p:txBody>
          <a:bodyPr/>
          <a:lstStyle/>
          <a:p>
            <a:r>
              <a:rPr lang="en-US" dirty="0">
                <a:solidFill>
                  <a:schemeClr val="tx1"/>
                </a:solidFill>
              </a:rPr>
              <a:t>Word Cloud</a:t>
            </a:r>
          </a:p>
        </p:txBody>
      </p:sp>
      <p:pic>
        <p:nvPicPr>
          <p:cNvPr id="11" name="Content Placeholder 10">
            <a:extLst>
              <a:ext uri="{FF2B5EF4-FFF2-40B4-BE49-F238E27FC236}">
                <a16:creationId xmlns:a16="http://schemas.microsoft.com/office/drawing/2014/main" id="{B217A6DD-774E-821F-F96E-A9F476CA330D}"/>
              </a:ext>
            </a:extLst>
          </p:cNvPr>
          <p:cNvPicPr>
            <a:picLocks noGrp="1" noChangeAspect="1"/>
          </p:cNvPicPr>
          <p:nvPr>
            <p:ph idx="1"/>
          </p:nvPr>
        </p:nvPicPr>
        <p:blipFill>
          <a:blip r:embed="rId2"/>
          <a:stretch>
            <a:fillRect/>
          </a:stretch>
        </p:blipFill>
        <p:spPr>
          <a:xfrm>
            <a:off x="1162975" y="2141780"/>
            <a:ext cx="7794594" cy="4015820"/>
          </a:xfrm>
        </p:spPr>
      </p:pic>
    </p:spTree>
    <p:extLst>
      <p:ext uri="{BB962C8B-B14F-4D97-AF65-F5344CB8AC3E}">
        <p14:creationId xmlns:p14="http://schemas.microsoft.com/office/powerpoint/2010/main" val="153809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0BAE-E383-9454-6167-88530D44DFAB}"/>
              </a:ext>
            </a:extLst>
          </p:cNvPr>
          <p:cNvSpPr>
            <a:spLocks noGrp="1"/>
          </p:cNvSpPr>
          <p:nvPr>
            <p:ph type="title"/>
          </p:nvPr>
        </p:nvSpPr>
        <p:spPr>
          <a:xfrm>
            <a:off x="1097279" y="286603"/>
            <a:ext cx="8890099" cy="627797"/>
          </a:xfrm>
        </p:spPr>
        <p:txBody>
          <a:bodyPr>
            <a:normAutofit fontScale="90000"/>
          </a:bodyPr>
          <a:lstStyle/>
          <a:p>
            <a:r>
              <a:rPr lang="en-US" dirty="0">
                <a:solidFill>
                  <a:schemeClr val="tx1"/>
                </a:solidFill>
              </a:rPr>
              <a:t>TDM (Term Document Matrix)</a:t>
            </a:r>
          </a:p>
        </p:txBody>
      </p:sp>
      <p:pic>
        <p:nvPicPr>
          <p:cNvPr id="5" name="Content Placeholder 4">
            <a:extLst>
              <a:ext uri="{FF2B5EF4-FFF2-40B4-BE49-F238E27FC236}">
                <a16:creationId xmlns:a16="http://schemas.microsoft.com/office/drawing/2014/main" id="{CAF7F678-7BF3-880A-E474-2BC07248B7EA}"/>
              </a:ext>
            </a:extLst>
          </p:cNvPr>
          <p:cNvPicPr>
            <a:picLocks noGrp="1" noChangeAspect="1"/>
          </p:cNvPicPr>
          <p:nvPr>
            <p:ph idx="1"/>
          </p:nvPr>
        </p:nvPicPr>
        <p:blipFill>
          <a:blip r:embed="rId2"/>
          <a:stretch>
            <a:fillRect/>
          </a:stretch>
        </p:blipFill>
        <p:spPr>
          <a:xfrm>
            <a:off x="2547892" y="883404"/>
            <a:ext cx="6204444" cy="4985584"/>
          </a:xfrm>
        </p:spPr>
      </p:pic>
    </p:spTree>
    <p:extLst>
      <p:ext uri="{BB962C8B-B14F-4D97-AF65-F5344CB8AC3E}">
        <p14:creationId xmlns:p14="http://schemas.microsoft.com/office/powerpoint/2010/main" val="396226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82AA-FD42-1F87-2D5E-D9D7E5240F0B}"/>
              </a:ext>
            </a:extLst>
          </p:cNvPr>
          <p:cNvSpPr>
            <a:spLocks noGrp="1"/>
          </p:cNvSpPr>
          <p:nvPr>
            <p:ph type="title"/>
          </p:nvPr>
        </p:nvSpPr>
        <p:spPr/>
        <p:txBody>
          <a:bodyPr/>
          <a:lstStyle/>
          <a:p>
            <a:r>
              <a:rPr lang="en-US" dirty="0">
                <a:solidFill>
                  <a:schemeClr val="tx1"/>
                </a:solidFill>
              </a:rPr>
              <a:t>TIF-IDF</a:t>
            </a:r>
          </a:p>
        </p:txBody>
      </p:sp>
      <p:pic>
        <p:nvPicPr>
          <p:cNvPr id="5" name="Content Placeholder 4">
            <a:extLst>
              <a:ext uri="{FF2B5EF4-FFF2-40B4-BE49-F238E27FC236}">
                <a16:creationId xmlns:a16="http://schemas.microsoft.com/office/drawing/2014/main" id="{31C0F509-E441-3493-FC6A-785A6633F107}"/>
              </a:ext>
            </a:extLst>
          </p:cNvPr>
          <p:cNvPicPr>
            <a:picLocks noGrp="1" noChangeAspect="1"/>
          </p:cNvPicPr>
          <p:nvPr>
            <p:ph idx="1"/>
          </p:nvPr>
        </p:nvPicPr>
        <p:blipFill>
          <a:blip r:embed="rId2"/>
          <a:stretch>
            <a:fillRect/>
          </a:stretch>
        </p:blipFill>
        <p:spPr>
          <a:xfrm>
            <a:off x="1409765" y="2108200"/>
            <a:ext cx="9432796" cy="3760788"/>
          </a:xfrm>
        </p:spPr>
      </p:pic>
    </p:spTree>
    <p:extLst>
      <p:ext uri="{BB962C8B-B14F-4D97-AF65-F5344CB8AC3E}">
        <p14:creationId xmlns:p14="http://schemas.microsoft.com/office/powerpoint/2010/main" val="42329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A5799-2051-C380-8317-B2CDB65248DB}"/>
              </a:ext>
            </a:extLst>
          </p:cNvPr>
          <p:cNvSpPr>
            <a:spLocks noGrp="1"/>
          </p:cNvSpPr>
          <p:nvPr>
            <p:ph type="title"/>
          </p:nvPr>
        </p:nvSpPr>
        <p:spPr/>
        <p:txBody>
          <a:bodyPr/>
          <a:lstStyle/>
          <a:p>
            <a:r>
              <a:rPr lang="en-US" dirty="0">
                <a:solidFill>
                  <a:schemeClr val="tx1"/>
                </a:solidFill>
              </a:rPr>
              <a:t>Clean Data</a:t>
            </a:r>
          </a:p>
        </p:txBody>
      </p:sp>
      <p:pic>
        <p:nvPicPr>
          <p:cNvPr id="7" name="Content Placeholder 6">
            <a:extLst>
              <a:ext uri="{FF2B5EF4-FFF2-40B4-BE49-F238E27FC236}">
                <a16:creationId xmlns:a16="http://schemas.microsoft.com/office/drawing/2014/main" id="{E132B100-FA55-7D7E-D464-D28BD08549F1}"/>
              </a:ext>
            </a:extLst>
          </p:cNvPr>
          <p:cNvPicPr>
            <a:picLocks noGrp="1" noChangeAspect="1"/>
          </p:cNvPicPr>
          <p:nvPr>
            <p:ph idx="1"/>
          </p:nvPr>
        </p:nvPicPr>
        <p:blipFill>
          <a:blip r:embed="rId2"/>
          <a:stretch>
            <a:fillRect/>
          </a:stretch>
        </p:blipFill>
        <p:spPr>
          <a:xfrm>
            <a:off x="1257963" y="2113232"/>
            <a:ext cx="5581650" cy="3590925"/>
          </a:xfrm>
        </p:spPr>
      </p:pic>
      <p:pic>
        <p:nvPicPr>
          <p:cNvPr id="9" name="Picture 8">
            <a:extLst>
              <a:ext uri="{FF2B5EF4-FFF2-40B4-BE49-F238E27FC236}">
                <a16:creationId xmlns:a16="http://schemas.microsoft.com/office/drawing/2014/main" id="{F9E2F1BA-F45B-B9C2-A51C-EBE860A4857E}"/>
              </a:ext>
            </a:extLst>
          </p:cNvPr>
          <p:cNvPicPr>
            <a:picLocks noChangeAspect="1"/>
          </p:cNvPicPr>
          <p:nvPr/>
        </p:nvPicPr>
        <p:blipFill>
          <a:blip r:embed="rId3"/>
          <a:stretch>
            <a:fillRect/>
          </a:stretch>
        </p:blipFill>
        <p:spPr>
          <a:xfrm>
            <a:off x="7151241" y="2444411"/>
            <a:ext cx="4476750" cy="3371850"/>
          </a:xfrm>
          <a:prstGeom prst="rect">
            <a:avLst/>
          </a:prstGeom>
        </p:spPr>
      </p:pic>
    </p:spTree>
    <p:extLst>
      <p:ext uri="{BB962C8B-B14F-4D97-AF65-F5344CB8AC3E}">
        <p14:creationId xmlns:p14="http://schemas.microsoft.com/office/powerpoint/2010/main" val="90914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62FA-31E9-0453-73A3-A4194D87AFB8}"/>
              </a:ext>
            </a:extLst>
          </p:cNvPr>
          <p:cNvSpPr>
            <a:spLocks noGrp="1"/>
          </p:cNvSpPr>
          <p:nvPr>
            <p:ph type="title"/>
          </p:nvPr>
        </p:nvSpPr>
        <p:spPr/>
        <p:txBody>
          <a:bodyPr/>
          <a:lstStyle/>
          <a:p>
            <a:r>
              <a:rPr lang="en-US" dirty="0">
                <a:solidFill>
                  <a:schemeClr val="tx1"/>
                </a:solidFill>
              </a:rPr>
              <a:t>Data Partition</a:t>
            </a:r>
          </a:p>
        </p:txBody>
      </p:sp>
      <p:sp>
        <p:nvSpPr>
          <p:cNvPr id="4" name="Content Placeholder 3">
            <a:extLst>
              <a:ext uri="{FF2B5EF4-FFF2-40B4-BE49-F238E27FC236}">
                <a16:creationId xmlns:a16="http://schemas.microsoft.com/office/drawing/2014/main" id="{303478FB-52DC-3A4E-D1E1-F5ADCC8A4F74}"/>
              </a:ext>
            </a:extLst>
          </p:cNvPr>
          <p:cNvSpPr>
            <a:spLocks noGrp="1"/>
          </p:cNvSpPr>
          <p:nvPr>
            <p:ph idx="1"/>
          </p:nvPr>
        </p:nvSpPr>
        <p:spPr>
          <a:xfrm>
            <a:off x="895080" y="3460423"/>
            <a:ext cx="2309759" cy="1305970"/>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Dataset</a:t>
            </a:r>
          </a:p>
        </p:txBody>
      </p:sp>
      <p:sp>
        <p:nvSpPr>
          <p:cNvPr id="5" name="Oval 4">
            <a:extLst>
              <a:ext uri="{FF2B5EF4-FFF2-40B4-BE49-F238E27FC236}">
                <a16:creationId xmlns:a16="http://schemas.microsoft.com/office/drawing/2014/main" id="{BF351017-1A55-343E-E22C-FD0F360AFFE1}"/>
              </a:ext>
            </a:extLst>
          </p:cNvPr>
          <p:cNvSpPr/>
          <p:nvPr/>
        </p:nvSpPr>
        <p:spPr>
          <a:xfrm>
            <a:off x="4217001" y="2424979"/>
            <a:ext cx="2309759" cy="1123469"/>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atin typeface="Times New Roman" panose="02020603050405020304" pitchFamily="18" charset="0"/>
                <a:cs typeface="Times New Roman" panose="02020603050405020304" pitchFamily="18" charset="0"/>
              </a:rPr>
              <a:t>Train (70 %)</a:t>
            </a:r>
          </a:p>
        </p:txBody>
      </p:sp>
      <p:sp>
        <p:nvSpPr>
          <p:cNvPr id="6" name="Oval 5">
            <a:extLst>
              <a:ext uri="{FF2B5EF4-FFF2-40B4-BE49-F238E27FC236}">
                <a16:creationId xmlns:a16="http://schemas.microsoft.com/office/drawing/2014/main" id="{9A22B0E7-9CAF-F7B1-6ACA-C602CAA2F772}"/>
              </a:ext>
            </a:extLst>
          </p:cNvPr>
          <p:cNvSpPr/>
          <p:nvPr/>
        </p:nvSpPr>
        <p:spPr>
          <a:xfrm>
            <a:off x="4149526" y="4594377"/>
            <a:ext cx="2444707" cy="1126977"/>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atin typeface="Times New Roman" panose="02020603050405020304" pitchFamily="18" charset="0"/>
                <a:cs typeface="Times New Roman" panose="02020603050405020304" pitchFamily="18" charset="0"/>
              </a:rPr>
              <a:t>Test (30 %)</a:t>
            </a:r>
          </a:p>
        </p:txBody>
      </p:sp>
      <p:pic>
        <p:nvPicPr>
          <p:cNvPr id="7" name="Picture 6">
            <a:extLst>
              <a:ext uri="{FF2B5EF4-FFF2-40B4-BE49-F238E27FC236}">
                <a16:creationId xmlns:a16="http://schemas.microsoft.com/office/drawing/2014/main" id="{87F299CA-EFBF-E3E0-04B1-7F4A96B0B6FB}"/>
              </a:ext>
            </a:extLst>
          </p:cNvPr>
          <p:cNvPicPr>
            <a:picLocks noChangeAspect="1"/>
          </p:cNvPicPr>
          <p:nvPr/>
        </p:nvPicPr>
        <p:blipFill>
          <a:blip r:embed="rId2"/>
          <a:stretch>
            <a:fillRect/>
          </a:stretch>
        </p:blipFill>
        <p:spPr>
          <a:xfrm>
            <a:off x="7975000" y="2017279"/>
            <a:ext cx="2450804" cy="881008"/>
          </a:xfrm>
          <a:prstGeom prst="rect">
            <a:avLst/>
          </a:prstGeom>
        </p:spPr>
      </p:pic>
      <p:pic>
        <p:nvPicPr>
          <p:cNvPr id="8" name="Picture 7">
            <a:extLst>
              <a:ext uri="{FF2B5EF4-FFF2-40B4-BE49-F238E27FC236}">
                <a16:creationId xmlns:a16="http://schemas.microsoft.com/office/drawing/2014/main" id="{87F299CA-EFBF-E3E0-04B1-7F4A96B0B6FB}"/>
              </a:ext>
            </a:extLst>
          </p:cNvPr>
          <p:cNvPicPr>
            <a:picLocks noChangeAspect="1"/>
          </p:cNvPicPr>
          <p:nvPr/>
        </p:nvPicPr>
        <p:blipFill>
          <a:blip r:embed="rId2"/>
          <a:stretch>
            <a:fillRect/>
          </a:stretch>
        </p:blipFill>
        <p:spPr>
          <a:xfrm>
            <a:off x="7975000" y="3221460"/>
            <a:ext cx="2450804" cy="891948"/>
          </a:xfrm>
          <a:prstGeom prst="rect">
            <a:avLst/>
          </a:prstGeom>
        </p:spPr>
      </p:pic>
      <p:pic>
        <p:nvPicPr>
          <p:cNvPr id="9" name="Picture 8">
            <a:extLst>
              <a:ext uri="{FF2B5EF4-FFF2-40B4-BE49-F238E27FC236}">
                <a16:creationId xmlns:a16="http://schemas.microsoft.com/office/drawing/2014/main" id="{F96A5D88-5E34-FA53-E814-7656ECD7A9B0}"/>
              </a:ext>
            </a:extLst>
          </p:cNvPr>
          <p:cNvPicPr>
            <a:picLocks noChangeAspect="1"/>
          </p:cNvPicPr>
          <p:nvPr/>
        </p:nvPicPr>
        <p:blipFill>
          <a:blip r:embed="rId3"/>
          <a:stretch>
            <a:fillRect/>
          </a:stretch>
        </p:blipFill>
        <p:spPr>
          <a:xfrm>
            <a:off x="7981096" y="5461906"/>
            <a:ext cx="2444708" cy="891948"/>
          </a:xfrm>
          <a:prstGeom prst="rect">
            <a:avLst/>
          </a:prstGeom>
        </p:spPr>
      </p:pic>
      <p:sp>
        <p:nvSpPr>
          <p:cNvPr id="10" name="TextBox 70">
            <a:extLst>
              <a:ext uri="{FF2B5EF4-FFF2-40B4-BE49-F238E27FC236}">
                <a16:creationId xmlns:a16="http://schemas.microsoft.com/office/drawing/2014/main" id="{B9DFDE14-161A-563A-2071-6AF997D76AA1}"/>
              </a:ext>
            </a:extLst>
          </p:cNvPr>
          <p:cNvSpPr txBox="1"/>
          <p:nvPr/>
        </p:nvSpPr>
        <p:spPr>
          <a:xfrm>
            <a:off x="8842333" y="5723214"/>
            <a:ext cx="118334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Y_Test</a:t>
            </a:r>
            <a:endParaRPr lang="en-US" dirty="0"/>
          </a:p>
        </p:txBody>
      </p:sp>
      <p:pic>
        <p:nvPicPr>
          <p:cNvPr id="11" name="Picture 10">
            <a:extLst>
              <a:ext uri="{FF2B5EF4-FFF2-40B4-BE49-F238E27FC236}">
                <a16:creationId xmlns:a16="http://schemas.microsoft.com/office/drawing/2014/main" id="{6B6637DD-6013-582D-2130-8CB85CBC5008}"/>
              </a:ext>
            </a:extLst>
          </p:cNvPr>
          <p:cNvPicPr>
            <a:picLocks noChangeAspect="1"/>
          </p:cNvPicPr>
          <p:nvPr/>
        </p:nvPicPr>
        <p:blipFill>
          <a:blip r:embed="rId3"/>
          <a:stretch>
            <a:fillRect/>
          </a:stretch>
        </p:blipFill>
        <p:spPr>
          <a:xfrm>
            <a:off x="7981096" y="4357076"/>
            <a:ext cx="2444708" cy="891948"/>
          </a:xfrm>
          <a:prstGeom prst="rect">
            <a:avLst/>
          </a:prstGeom>
        </p:spPr>
      </p:pic>
      <p:sp>
        <p:nvSpPr>
          <p:cNvPr id="13" name="TextBox 12">
            <a:extLst>
              <a:ext uri="{FF2B5EF4-FFF2-40B4-BE49-F238E27FC236}">
                <a16:creationId xmlns:a16="http://schemas.microsoft.com/office/drawing/2014/main" id="{09614F31-889E-30DD-F58F-A8A80EA8728B}"/>
              </a:ext>
            </a:extLst>
          </p:cNvPr>
          <p:cNvSpPr txBox="1"/>
          <p:nvPr/>
        </p:nvSpPr>
        <p:spPr>
          <a:xfrm>
            <a:off x="8735801" y="4618384"/>
            <a:ext cx="1102266" cy="369332"/>
          </a:xfrm>
          <a:prstGeom prst="rect">
            <a:avLst/>
          </a:prstGeom>
          <a:noFill/>
        </p:spPr>
        <p:txBody>
          <a:bodyPr wrap="square">
            <a:spAutoFit/>
          </a:bodyPr>
          <a:lstStyle/>
          <a:p>
            <a:r>
              <a:rPr lang="en-US" dirty="0" err="1"/>
              <a:t>Y_Train</a:t>
            </a:r>
            <a:endParaRPr lang="en-US" dirty="0"/>
          </a:p>
        </p:txBody>
      </p:sp>
      <p:sp>
        <p:nvSpPr>
          <p:cNvPr id="15" name="TextBox 14">
            <a:extLst>
              <a:ext uri="{FF2B5EF4-FFF2-40B4-BE49-F238E27FC236}">
                <a16:creationId xmlns:a16="http://schemas.microsoft.com/office/drawing/2014/main" id="{4A42060C-EB4D-28E1-1CCF-DFF1C4A41B77}"/>
              </a:ext>
            </a:extLst>
          </p:cNvPr>
          <p:cNvSpPr txBox="1"/>
          <p:nvPr/>
        </p:nvSpPr>
        <p:spPr>
          <a:xfrm>
            <a:off x="8724717" y="2240313"/>
            <a:ext cx="951369" cy="369332"/>
          </a:xfrm>
          <a:prstGeom prst="rect">
            <a:avLst/>
          </a:prstGeom>
          <a:noFill/>
        </p:spPr>
        <p:txBody>
          <a:bodyPr wrap="square">
            <a:spAutoFit/>
          </a:bodyPr>
          <a:lstStyle/>
          <a:p>
            <a:r>
              <a:rPr lang="en-US" dirty="0" err="1"/>
              <a:t>X_Train</a:t>
            </a:r>
            <a:endParaRPr lang="en-US" dirty="0"/>
          </a:p>
        </p:txBody>
      </p:sp>
      <p:sp>
        <p:nvSpPr>
          <p:cNvPr id="17" name="TextBox 16">
            <a:extLst>
              <a:ext uri="{FF2B5EF4-FFF2-40B4-BE49-F238E27FC236}">
                <a16:creationId xmlns:a16="http://schemas.microsoft.com/office/drawing/2014/main" id="{96C31FD9-C9FD-2248-1858-F2FBEB4F5885}"/>
              </a:ext>
            </a:extLst>
          </p:cNvPr>
          <p:cNvSpPr txBox="1"/>
          <p:nvPr/>
        </p:nvSpPr>
        <p:spPr>
          <a:xfrm>
            <a:off x="8746506" y="3459568"/>
            <a:ext cx="1080856" cy="369332"/>
          </a:xfrm>
          <a:prstGeom prst="rect">
            <a:avLst/>
          </a:prstGeom>
          <a:noFill/>
        </p:spPr>
        <p:txBody>
          <a:bodyPr wrap="square">
            <a:spAutoFit/>
          </a:bodyPr>
          <a:lstStyle/>
          <a:p>
            <a:r>
              <a:rPr lang="en-US" dirty="0" err="1"/>
              <a:t>X_Test</a:t>
            </a:r>
            <a:endParaRPr lang="en-US" dirty="0"/>
          </a:p>
        </p:txBody>
      </p:sp>
      <p:cxnSp>
        <p:nvCxnSpPr>
          <p:cNvPr id="19" name="Straight Arrow Connector 18">
            <a:extLst>
              <a:ext uri="{FF2B5EF4-FFF2-40B4-BE49-F238E27FC236}">
                <a16:creationId xmlns:a16="http://schemas.microsoft.com/office/drawing/2014/main" id="{B7D0BE8A-C7D6-4013-F6BE-EB6382814BD8}"/>
              </a:ext>
            </a:extLst>
          </p:cNvPr>
          <p:cNvCxnSpPr/>
          <p:nvPr/>
        </p:nvCxnSpPr>
        <p:spPr>
          <a:xfrm flipV="1">
            <a:off x="3053918" y="3080551"/>
            <a:ext cx="994299" cy="4678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B84EE6C-A56F-4515-C244-0ECCE4DA9F18}"/>
              </a:ext>
            </a:extLst>
          </p:cNvPr>
          <p:cNvCxnSpPr/>
          <p:nvPr/>
        </p:nvCxnSpPr>
        <p:spPr>
          <a:xfrm>
            <a:off x="3053918" y="4696287"/>
            <a:ext cx="994299" cy="4615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192B9777-AE85-2C4C-82C2-9F5E4C8B4173}"/>
              </a:ext>
            </a:extLst>
          </p:cNvPr>
          <p:cNvCxnSpPr>
            <a:cxnSpLocks/>
          </p:cNvCxnSpPr>
          <p:nvPr/>
        </p:nvCxnSpPr>
        <p:spPr>
          <a:xfrm flipV="1">
            <a:off x="6695544" y="2609645"/>
            <a:ext cx="1157165" cy="233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50342D4E-01B0-9D18-253E-F096530B50EF}"/>
              </a:ext>
            </a:extLst>
          </p:cNvPr>
          <p:cNvCxnSpPr>
            <a:cxnSpLocks/>
          </p:cNvCxnSpPr>
          <p:nvPr/>
        </p:nvCxnSpPr>
        <p:spPr>
          <a:xfrm>
            <a:off x="6695544" y="3217021"/>
            <a:ext cx="1081295" cy="3207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1543DC6-7470-0D9D-DC9F-4D241C7476F6}"/>
              </a:ext>
            </a:extLst>
          </p:cNvPr>
          <p:cNvCxnSpPr>
            <a:cxnSpLocks/>
          </p:cNvCxnSpPr>
          <p:nvPr/>
        </p:nvCxnSpPr>
        <p:spPr>
          <a:xfrm flipV="1">
            <a:off x="6735491" y="4696287"/>
            <a:ext cx="1125808" cy="2117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20353449-A31B-2355-B5CD-024A57E2E1CF}"/>
              </a:ext>
            </a:extLst>
          </p:cNvPr>
          <p:cNvCxnSpPr>
            <a:cxnSpLocks/>
          </p:cNvCxnSpPr>
          <p:nvPr/>
        </p:nvCxnSpPr>
        <p:spPr>
          <a:xfrm>
            <a:off x="6695542" y="5375907"/>
            <a:ext cx="1157167" cy="345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3090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99EDA-B9CD-5B78-A561-0A028DBA381D}"/>
              </a:ext>
            </a:extLst>
          </p:cNvPr>
          <p:cNvSpPr>
            <a:spLocks noGrp="1"/>
          </p:cNvSpPr>
          <p:nvPr>
            <p:ph type="title"/>
          </p:nvPr>
        </p:nvSpPr>
        <p:spPr/>
        <p:txBody>
          <a:bodyPr/>
          <a:lstStyle/>
          <a:p>
            <a:r>
              <a:rPr lang="en-US" dirty="0">
                <a:solidFill>
                  <a:schemeClr val="tx1"/>
                </a:solidFill>
              </a:rPr>
              <a:t>Models</a:t>
            </a:r>
          </a:p>
        </p:txBody>
      </p:sp>
      <p:sp>
        <p:nvSpPr>
          <p:cNvPr id="3" name="Content Placeholder 2">
            <a:extLst>
              <a:ext uri="{FF2B5EF4-FFF2-40B4-BE49-F238E27FC236}">
                <a16:creationId xmlns:a16="http://schemas.microsoft.com/office/drawing/2014/main" id="{AC5A97DF-E6DF-F857-F393-54E13681CDD9}"/>
              </a:ext>
            </a:extLst>
          </p:cNvPr>
          <p:cNvSpPr>
            <a:spLocks noGrp="1"/>
          </p:cNvSpPr>
          <p:nvPr>
            <p:ph idx="1"/>
          </p:nvPr>
        </p:nvSpPr>
        <p:spPr/>
        <p:txBody>
          <a:bodyPr/>
          <a:lstStyle/>
          <a:p>
            <a:pPr>
              <a:buFont typeface="Wingdings" panose="05000000000000000000" pitchFamily="2" charset="2"/>
              <a:buChar char="Ø"/>
            </a:pPr>
            <a:r>
              <a:rPr lang="en-US" dirty="0">
                <a:solidFill>
                  <a:schemeClr val="tx1"/>
                </a:solidFill>
              </a:rPr>
              <a:t> </a:t>
            </a:r>
            <a:r>
              <a:rPr lang="en-US" dirty="0">
                <a:solidFill>
                  <a:schemeClr val="tx1"/>
                </a:solidFill>
                <a:latin typeface="+mj-lt"/>
              </a:rPr>
              <a:t>Decision Tree.</a:t>
            </a:r>
          </a:p>
          <a:p>
            <a:pPr>
              <a:buFont typeface="Wingdings" panose="05000000000000000000" pitchFamily="2" charset="2"/>
              <a:buChar char="Ø"/>
            </a:pPr>
            <a:r>
              <a:rPr lang="en-US" dirty="0">
                <a:solidFill>
                  <a:schemeClr val="tx1"/>
                </a:solidFill>
                <a:latin typeface="+mj-lt"/>
              </a:rPr>
              <a:t> Random Forest</a:t>
            </a:r>
          </a:p>
          <a:p>
            <a:pPr>
              <a:buFont typeface="Wingdings" panose="05000000000000000000" pitchFamily="2" charset="2"/>
              <a:buChar char="Ø"/>
            </a:pPr>
            <a:r>
              <a:rPr lang="en-US" dirty="0">
                <a:solidFill>
                  <a:schemeClr val="tx1"/>
                </a:solidFill>
                <a:latin typeface="+mj-lt"/>
              </a:rPr>
              <a:t> Gradient Boosting</a:t>
            </a:r>
          </a:p>
          <a:p>
            <a:pPr>
              <a:buFont typeface="Wingdings" panose="05000000000000000000" pitchFamily="2" charset="2"/>
              <a:buChar char="Ø"/>
            </a:pPr>
            <a:r>
              <a:rPr lang="en-US" dirty="0">
                <a:solidFill>
                  <a:schemeClr val="tx1"/>
                </a:solidFill>
                <a:latin typeface="+mj-lt"/>
              </a:rPr>
              <a:t> Navie Bayes</a:t>
            </a:r>
          </a:p>
        </p:txBody>
      </p:sp>
      <p:pic>
        <p:nvPicPr>
          <p:cNvPr id="5" name="Picture 4">
            <a:extLst>
              <a:ext uri="{FF2B5EF4-FFF2-40B4-BE49-F238E27FC236}">
                <a16:creationId xmlns:a16="http://schemas.microsoft.com/office/drawing/2014/main" id="{EF93C9DB-FA71-FA76-6D0A-89CC90FE18C9}"/>
              </a:ext>
            </a:extLst>
          </p:cNvPr>
          <p:cNvPicPr>
            <a:picLocks noChangeAspect="1"/>
          </p:cNvPicPr>
          <p:nvPr/>
        </p:nvPicPr>
        <p:blipFill>
          <a:blip r:embed="rId2"/>
          <a:stretch>
            <a:fillRect/>
          </a:stretch>
        </p:blipFill>
        <p:spPr>
          <a:xfrm>
            <a:off x="5425920" y="79899"/>
            <a:ext cx="5668800" cy="6134470"/>
          </a:xfrm>
          <a:prstGeom prst="rect">
            <a:avLst/>
          </a:prstGeom>
        </p:spPr>
      </p:pic>
    </p:spTree>
    <p:extLst>
      <p:ext uri="{BB962C8B-B14F-4D97-AF65-F5344CB8AC3E}">
        <p14:creationId xmlns:p14="http://schemas.microsoft.com/office/powerpoint/2010/main" val="82152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24F3-63E6-B341-E533-A37BEDA2CD16}"/>
              </a:ext>
            </a:extLst>
          </p:cNvPr>
          <p:cNvSpPr>
            <a:spLocks noGrp="1"/>
          </p:cNvSpPr>
          <p:nvPr>
            <p:ph type="title"/>
          </p:nvPr>
        </p:nvSpPr>
        <p:spPr>
          <a:xfrm>
            <a:off x="1193750" y="995160"/>
            <a:ext cx="9804499" cy="814228"/>
          </a:xfrm>
        </p:spPr>
        <p:txBody>
          <a:bodyPr/>
          <a:lstStyle/>
          <a:p>
            <a:r>
              <a:rPr lang="en-US" dirty="0">
                <a:solidFill>
                  <a:schemeClr val="tx1"/>
                </a:solidFill>
              </a:rPr>
              <a:t>Comparison Between Models</a:t>
            </a:r>
          </a:p>
        </p:txBody>
      </p:sp>
      <p:pic>
        <p:nvPicPr>
          <p:cNvPr id="12" name="Content Placeholder 11">
            <a:extLst>
              <a:ext uri="{FF2B5EF4-FFF2-40B4-BE49-F238E27FC236}">
                <a16:creationId xmlns:a16="http://schemas.microsoft.com/office/drawing/2014/main" id="{8FE304CD-BCDC-0042-F629-B8482B31B2E1}"/>
              </a:ext>
            </a:extLst>
          </p:cNvPr>
          <p:cNvPicPr>
            <a:picLocks noGrp="1" noChangeAspect="1"/>
          </p:cNvPicPr>
          <p:nvPr>
            <p:ph idx="1"/>
          </p:nvPr>
        </p:nvPicPr>
        <p:blipFill>
          <a:blip r:embed="rId2"/>
          <a:stretch>
            <a:fillRect/>
          </a:stretch>
        </p:blipFill>
        <p:spPr>
          <a:xfrm>
            <a:off x="1410745" y="2281567"/>
            <a:ext cx="8791297" cy="2767045"/>
          </a:xfrm>
        </p:spPr>
      </p:pic>
    </p:spTree>
    <p:extLst>
      <p:ext uri="{BB962C8B-B14F-4D97-AF65-F5344CB8AC3E}">
        <p14:creationId xmlns:p14="http://schemas.microsoft.com/office/powerpoint/2010/main" val="277860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C090-25E3-8B1A-C8C6-3B12B3AA5FE1}"/>
              </a:ext>
            </a:extLst>
          </p:cNvPr>
          <p:cNvSpPr>
            <a:spLocks noGrp="1"/>
          </p:cNvSpPr>
          <p:nvPr>
            <p:ph type="title"/>
          </p:nvPr>
        </p:nvSpPr>
        <p:spPr/>
        <p:txBody>
          <a:bodyPr/>
          <a:lstStyle/>
          <a:p>
            <a:r>
              <a:rPr lang="en-US" dirty="0"/>
              <a:t>Conclusion &amp; Suggestion</a:t>
            </a:r>
          </a:p>
        </p:txBody>
      </p:sp>
      <p:sp>
        <p:nvSpPr>
          <p:cNvPr id="3" name="Content Placeholder 2">
            <a:extLst>
              <a:ext uri="{FF2B5EF4-FFF2-40B4-BE49-F238E27FC236}">
                <a16:creationId xmlns:a16="http://schemas.microsoft.com/office/drawing/2014/main" id="{17B1C6A8-CDCE-E3EB-D2B8-C1A8539FC880}"/>
              </a:ext>
            </a:extLst>
          </p:cNvPr>
          <p:cNvSpPr>
            <a:spLocks noGrp="1"/>
          </p:cNvSpPr>
          <p:nvPr>
            <p:ph idx="1"/>
          </p:nvPr>
        </p:nvSpPr>
        <p:spPr/>
        <p:txBody>
          <a:bodyPr/>
          <a:lstStyle/>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They are more interpretable, and you can analyze the importance of specific words in determining sentiment. </a:t>
            </a:r>
          </a:p>
          <a:p>
            <a:pPr>
              <a:buFont typeface="Arial" panose="020B0604020202020204" pitchFamily="34" charset="0"/>
              <a:buChar char="•"/>
            </a:pPr>
            <a:r>
              <a:rPr lang="en-US" dirty="0"/>
              <a:t> </a:t>
            </a:r>
            <a:r>
              <a:rPr lang="en-US" sz="2000" dirty="0">
                <a:solidFill>
                  <a:schemeClr val="tx1"/>
                </a:solidFill>
                <a:latin typeface="Times New Roman" panose="02020603050405020304" pitchFamily="18" charset="0"/>
                <a:cs typeface="Times New Roman" panose="02020603050405020304" pitchFamily="18" charset="0"/>
              </a:rPr>
              <a:t>They are not limited to sentiment analysis. They can be adapted for various text-based tasks, such as topic modeling or document clustering.</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 We can understand various News Headlines related to various background such as, Finances, Stock, Gold, E-Commerce, Product, Market	 Research.</a:t>
            </a:r>
          </a:p>
          <a:p>
            <a:pPr>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p>
        </p:txBody>
      </p:sp>
    </p:spTree>
    <p:extLst>
      <p:ext uri="{BB962C8B-B14F-4D97-AF65-F5344CB8AC3E}">
        <p14:creationId xmlns:p14="http://schemas.microsoft.com/office/powerpoint/2010/main" val="229228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07ACAE-9E93-86AE-D045-D46C3E87CFE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045352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r>
              <a:rPr lang="en-US" dirty="0">
                <a:solidFill>
                  <a:schemeClr val="tx1"/>
                </a:solidFill>
              </a:rPr>
              <a:t>Introduction</a:t>
            </a:r>
          </a:p>
        </p:txBody>
      </p:sp>
      <p:sp>
        <p:nvSpPr>
          <p:cNvPr id="4" name="Content Placeholder 3">
            <a:extLst>
              <a:ext uri="{FF2B5EF4-FFF2-40B4-BE49-F238E27FC236}">
                <a16:creationId xmlns:a16="http://schemas.microsoft.com/office/drawing/2014/main" id="{2FDAB182-A7AC-CDCF-7761-30AB44EFF2DD}"/>
              </a:ext>
            </a:extLst>
          </p:cNvPr>
          <p:cNvSpPr>
            <a:spLocks noGrp="1"/>
          </p:cNvSpPr>
          <p:nvPr>
            <p:ph idx="1"/>
          </p:nvPr>
        </p:nvSpPr>
        <p:spPr>
          <a:xfrm>
            <a:off x="1097281" y="2108202"/>
            <a:ext cx="5853820" cy="3662284"/>
          </a:xfrm>
        </p:spPr>
        <p:txBody>
          <a:bodyPr>
            <a:normAutofit/>
          </a:bodyPr>
          <a:lstStyle/>
          <a:p>
            <a:pPr>
              <a:lnSpc>
                <a:spcPct val="90000"/>
              </a:lnSpc>
              <a:spcBef>
                <a:spcPct val="0"/>
              </a:spcBef>
              <a:buFont typeface="Arial" panose="020B0604020202020204" pitchFamily="34" charset="0"/>
              <a:buChar char="•"/>
            </a:pPr>
            <a:r>
              <a:rPr lang="en-US" sz="1800" spc="-50" dirty="0">
                <a:solidFill>
                  <a:schemeClr val="tx1"/>
                </a:solidFill>
                <a:latin typeface="+mj-lt"/>
                <a:ea typeface="+mj-ea"/>
                <a:cs typeface="+mj-cs"/>
              </a:rPr>
              <a:t>The ability to understand the sentiments behind news headlines has become a crucial aspect of navigating the complex aspects of current affairs.</a:t>
            </a:r>
          </a:p>
          <a:p>
            <a:pPr>
              <a:lnSpc>
                <a:spcPct val="90000"/>
              </a:lnSpc>
              <a:spcBef>
                <a:spcPct val="0"/>
              </a:spcBef>
              <a:buFont typeface="Arial" panose="020B0604020202020204" pitchFamily="34" charset="0"/>
              <a:buChar char="•"/>
            </a:pPr>
            <a:endParaRPr lang="en-US" sz="1800" spc="-50" dirty="0">
              <a:solidFill>
                <a:schemeClr val="tx1"/>
              </a:solidFill>
              <a:latin typeface="+mj-lt"/>
              <a:ea typeface="+mj-ea"/>
              <a:cs typeface="+mj-cs"/>
            </a:endParaRPr>
          </a:p>
          <a:p>
            <a:pPr>
              <a:lnSpc>
                <a:spcPct val="90000"/>
              </a:lnSpc>
              <a:spcBef>
                <a:spcPct val="0"/>
              </a:spcBef>
              <a:buFont typeface="Arial" panose="020B0604020202020204" pitchFamily="34" charset="0"/>
              <a:buChar char="•"/>
            </a:pPr>
            <a:r>
              <a:rPr lang="en-US" sz="1800" spc="-50" dirty="0">
                <a:solidFill>
                  <a:schemeClr val="tx1"/>
                </a:solidFill>
                <a:latin typeface="+mj-lt"/>
                <a:ea typeface="+mj-ea"/>
                <a:cs typeface="+mj-cs"/>
              </a:rPr>
              <a:t>In this era of instant connectivity, news headlines serve as our first point of contact with the events shaping our world.</a:t>
            </a:r>
          </a:p>
          <a:p>
            <a:pPr>
              <a:lnSpc>
                <a:spcPct val="90000"/>
              </a:lnSpc>
              <a:spcBef>
                <a:spcPct val="0"/>
              </a:spcBef>
            </a:pPr>
            <a:endParaRPr lang="en-US" sz="1800" spc="-50" dirty="0">
              <a:solidFill>
                <a:schemeClr val="tx1"/>
              </a:solidFill>
              <a:latin typeface="+mj-lt"/>
              <a:ea typeface="+mj-ea"/>
              <a:cs typeface="+mj-cs"/>
            </a:endParaRPr>
          </a:p>
        </p:txBody>
      </p:sp>
      <p:pic>
        <p:nvPicPr>
          <p:cNvPr id="8" name="Picture 7">
            <a:extLst>
              <a:ext uri="{FF2B5EF4-FFF2-40B4-BE49-F238E27FC236}">
                <a16:creationId xmlns:a16="http://schemas.microsoft.com/office/drawing/2014/main" id="{A4287FF3-EAAA-DCF0-8D6E-08AB1D9B44F2}"/>
              </a:ext>
            </a:extLst>
          </p:cNvPr>
          <p:cNvPicPr>
            <a:picLocks noChangeAspect="1"/>
          </p:cNvPicPr>
          <p:nvPr/>
        </p:nvPicPr>
        <p:blipFill>
          <a:blip r:embed="rId3"/>
          <a:stretch>
            <a:fillRect/>
          </a:stretch>
        </p:blipFill>
        <p:spPr>
          <a:xfrm>
            <a:off x="6951100" y="690266"/>
            <a:ext cx="5025986" cy="4947053"/>
          </a:xfrm>
          <a:prstGeom prst="rect">
            <a:avLst/>
          </a:prstGeom>
        </p:spPr>
      </p:pic>
    </p:spTree>
    <p:extLst>
      <p:ext uri="{BB962C8B-B14F-4D97-AF65-F5344CB8AC3E}">
        <p14:creationId xmlns:p14="http://schemas.microsoft.com/office/powerpoint/2010/main" val="248254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BF40-DADC-9447-3AF7-A3BDD41AB6CD}"/>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0497DA79-29C5-0A3C-7B75-48DED4744FF6}"/>
              </a:ext>
            </a:extLst>
          </p:cNvPr>
          <p:cNvSpPr>
            <a:spLocks noGrp="1"/>
          </p:cNvSpPr>
          <p:nvPr>
            <p:ph idx="1"/>
          </p:nvPr>
        </p:nvSpPr>
        <p:spPr>
          <a:xfrm>
            <a:off x="1097280" y="2108201"/>
            <a:ext cx="7469671" cy="3937492"/>
          </a:xfrm>
        </p:spPr>
        <p:txBody>
          <a:bodyPr/>
          <a:lstStyle/>
          <a:p>
            <a:pPr marL="0" indent="0">
              <a:buNone/>
            </a:pPr>
            <a:endParaRPr lang="en-US" dirty="0">
              <a:latin typeface="+mj-lt"/>
            </a:endParaRPr>
          </a:p>
          <a:p>
            <a:pPr>
              <a:buFont typeface="Arial" panose="020B0604020202020204" pitchFamily="34" charset="0"/>
              <a:buChar char="•"/>
            </a:pPr>
            <a:r>
              <a:rPr lang="en-US" dirty="0">
                <a:latin typeface="+mj-lt"/>
              </a:rPr>
              <a:t>Natural Language Processing (NLP) is a field of Artificial Intelligences (AI) and  Computer Science, that interact between computer and humans in natural language.</a:t>
            </a:r>
          </a:p>
          <a:p>
            <a:pPr>
              <a:buFont typeface="Arial" panose="020B0604020202020204" pitchFamily="34" charset="0"/>
              <a:buChar char="•"/>
            </a:pPr>
            <a:r>
              <a:rPr lang="en-US" dirty="0">
                <a:latin typeface="+mj-lt"/>
              </a:rPr>
              <a:t> The goal of NLP is to develop algorithm and models that enable computers to understand, interpret, generate &amp; manipulate human language.</a:t>
            </a:r>
          </a:p>
        </p:txBody>
      </p:sp>
      <p:pic>
        <p:nvPicPr>
          <p:cNvPr id="6" name="Picture 5">
            <a:extLst>
              <a:ext uri="{FF2B5EF4-FFF2-40B4-BE49-F238E27FC236}">
                <a16:creationId xmlns:a16="http://schemas.microsoft.com/office/drawing/2014/main" id="{31B48700-0CA4-D83F-A8FD-EA0FA79552FD}"/>
              </a:ext>
            </a:extLst>
          </p:cNvPr>
          <p:cNvPicPr>
            <a:picLocks noChangeAspect="1"/>
          </p:cNvPicPr>
          <p:nvPr/>
        </p:nvPicPr>
        <p:blipFill>
          <a:blip r:embed="rId2"/>
          <a:stretch>
            <a:fillRect/>
          </a:stretch>
        </p:blipFill>
        <p:spPr>
          <a:xfrm rot="5400000">
            <a:off x="7334435" y="1587626"/>
            <a:ext cx="6072325" cy="3216676"/>
          </a:xfrm>
          <a:prstGeom prst="rect">
            <a:avLst/>
          </a:prstGeom>
        </p:spPr>
      </p:pic>
    </p:spTree>
    <p:extLst>
      <p:ext uri="{BB962C8B-B14F-4D97-AF65-F5344CB8AC3E}">
        <p14:creationId xmlns:p14="http://schemas.microsoft.com/office/powerpoint/2010/main" val="150233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6931E-1FA2-1786-CC97-16AA6D6A6134}"/>
              </a:ext>
            </a:extLst>
          </p:cNvPr>
          <p:cNvSpPr>
            <a:spLocks noGrp="1"/>
          </p:cNvSpPr>
          <p:nvPr>
            <p:ph type="title"/>
          </p:nvPr>
        </p:nvSpPr>
        <p:spPr/>
        <p:txBody>
          <a:bodyPr/>
          <a:lstStyle/>
          <a:p>
            <a:r>
              <a:rPr lang="en-US" dirty="0">
                <a:solidFill>
                  <a:schemeClr val="tx1"/>
                </a:solidFill>
              </a:rPr>
              <a:t>Objective</a:t>
            </a:r>
          </a:p>
        </p:txBody>
      </p:sp>
      <p:sp>
        <p:nvSpPr>
          <p:cNvPr id="3" name="Content Placeholder 2">
            <a:extLst>
              <a:ext uri="{FF2B5EF4-FFF2-40B4-BE49-F238E27FC236}">
                <a16:creationId xmlns:a16="http://schemas.microsoft.com/office/drawing/2014/main" id="{2AA82D90-A63B-9E4A-9CD1-6E3B535D0FAF}"/>
              </a:ext>
            </a:extLst>
          </p:cNvPr>
          <p:cNvSpPr>
            <a:spLocks noGrp="1"/>
          </p:cNvSpPr>
          <p:nvPr>
            <p:ph idx="1"/>
          </p:nvPr>
        </p:nvSpPr>
        <p:spPr>
          <a:xfrm>
            <a:off x="1097280" y="2108201"/>
            <a:ext cx="6555271" cy="3830960"/>
          </a:xfrm>
        </p:spPr>
        <p:txBody>
          <a:bodyPr/>
          <a:lstStyle/>
          <a:p>
            <a:pPr>
              <a:buFont typeface="Arial" panose="020B0604020202020204" pitchFamily="34" charset="0"/>
              <a:buChar char="•"/>
            </a:pPr>
            <a:r>
              <a:rPr lang="en-US" b="0" i="0" dirty="0">
                <a:solidFill>
                  <a:schemeClr val="tx1"/>
                </a:solidFill>
                <a:effectLst/>
                <a:latin typeface="+mj-lt"/>
              </a:rPr>
              <a:t>To make a powerful tool that allows us to uncover the emotions, opinions, and attitudes embedded in news headlines.</a:t>
            </a:r>
          </a:p>
          <a:p>
            <a:pPr>
              <a:buFont typeface="Arial" panose="020B0604020202020204" pitchFamily="34" charset="0"/>
              <a:buChar char="•"/>
            </a:pPr>
            <a:r>
              <a:rPr lang="en-US" b="0" i="0" dirty="0">
                <a:solidFill>
                  <a:schemeClr val="tx1"/>
                </a:solidFill>
                <a:effectLst/>
                <a:latin typeface="+mj-lt"/>
              </a:rPr>
              <a:t> By advanced technologies and data-driven methodologies, we aim to decode the underlying sentiments that influence our perception of the news.</a:t>
            </a:r>
            <a:endParaRPr lang="en-US" dirty="0">
              <a:solidFill>
                <a:schemeClr val="tx1"/>
              </a:solidFill>
              <a:latin typeface="+mj-lt"/>
            </a:endParaRPr>
          </a:p>
        </p:txBody>
      </p:sp>
      <p:pic>
        <p:nvPicPr>
          <p:cNvPr id="7" name="Picture 6">
            <a:extLst>
              <a:ext uri="{FF2B5EF4-FFF2-40B4-BE49-F238E27FC236}">
                <a16:creationId xmlns:a16="http://schemas.microsoft.com/office/drawing/2014/main" id="{8674BC2B-C9A7-CD6F-B243-9A1E1796BD67}"/>
              </a:ext>
            </a:extLst>
          </p:cNvPr>
          <p:cNvPicPr>
            <a:picLocks noChangeAspect="1"/>
          </p:cNvPicPr>
          <p:nvPr/>
        </p:nvPicPr>
        <p:blipFill>
          <a:blip r:embed="rId3"/>
          <a:stretch>
            <a:fillRect/>
          </a:stretch>
        </p:blipFill>
        <p:spPr>
          <a:xfrm rot="5400000">
            <a:off x="6843548" y="1052348"/>
            <a:ext cx="6400800" cy="4296103"/>
          </a:xfrm>
          <a:prstGeom prst="rect">
            <a:avLst/>
          </a:prstGeom>
        </p:spPr>
      </p:pic>
    </p:spTree>
    <p:extLst>
      <p:ext uri="{BB962C8B-B14F-4D97-AF65-F5344CB8AC3E}">
        <p14:creationId xmlns:p14="http://schemas.microsoft.com/office/powerpoint/2010/main" val="3148814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2ADA-7BB1-4690-AB59-C46B1449A3A7}"/>
              </a:ext>
            </a:extLst>
          </p:cNvPr>
          <p:cNvSpPr>
            <a:spLocks noGrp="1"/>
          </p:cNvSpPr>
          <p:nvPr>
            <p:ph type="title"/>
          </p:nvPr>
        </p:nvSpPr>
        <p:spPr/>
        <p:txBody>
          <a:bodyPr/>
          <a:lstStyle/>
          <a:p>
            <a:r>
              <a:rPr lang="en-US" dirty="0"/>
              <a:t>Process Flow</a:t>
            </a:r>
          </a:p>
        </p:txBody>
      </p:sp>
      <p:sp>
        <p:nvSpPr>
          <p:cNvPr id="3" name="Rectangle: Rounded Corners 2">
            <a:extLst>
              <a:ext uri="{FF2B5EF4-FFF2-40B4-BE49-F238E27FC236}">
                <a16:creationId xmlns:a16="http://schemas.microsoft.com/office/drawing/2014/main" id="{D2740EBA-0175-48A8-4D89-6F43957EE20E}"/>
              </a:ext>
            </a:extLst>
          </p:cNvPr>
          <p:cNvSpPr/>
          <p:nvPr/>
        </p:nvSpPr>
        <p:spPr>
          <a:xfrm>
            <a:off x="381864" y="2248330"/>
            <a:ext cx="1961841" cy="1004047"/>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Problem Statement </a:t>
            </a:r>
          </a:p>
        </p:txBody>
      </p:sp>
      <p:sp>
        <p:nvSpPr>
          <p:cNvPr id="4" name="Rectangle: Rounded Corners 3">
            <a:extLst>
              <a:ext uri="{FF2B5EF4-FFF2-40B4-BE49-F238E27FC236}">
                <a16:creationId xmlns:a16="http://schemas.microsoft.com/office/drawing/2014/main" id="{69920117-F05C-2B44-17EC-B841D1F8C166}"/>
              </a:ext>
            </a:extLst>
          </p:cNvPr>
          <p:cNvSpPr/>
          <p:nvPr/>
        </p:nvSpPr>
        <p:spPr>
          <a:xfrm>
            <a:off x="3185511" y="2277034"/>
            <a:ext cx="1800569" cy="1004047"/>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Fetching Data</a:t>
            </a:r>
          </a:p>
        </p:txBody>
      </p:sp>
      <p:sp>
        <p:nvSpPr>
          <p:cNvPr id="6" name="Rectangle: Rounded Corners 5">
            <a:extLst>
              <a:ext uri="{FF2B5EF4-FFF2-40B4-BE49-F238E27FC236}">
                <a16:creationId xmlns:a16="http://schemas.microsoft.com/office/drawing/2014/main" id="{5584012E-5D31-A13A-1741-DA95312CF638}"/>
              </a:ext>
            </a:extLst>
          </p:cNvPr>
          <p:cNvSpPr/>
          <p:nvPr/>
        </p:nvSpPr>
        <p:spPr>
          <a:xfrm>
            <a:off x="10057262" y="3536316"/>
            <a:ext cx="2142564" cy="1004047"/>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Model Building</a:t>
            </a:r>
          </a:p>
        </p:txBody>
      </p:sp>
      <p:sp>
        <p:nvSpPr>
          <p:cNvPr id="7" name="Rectangle: Rounded Corners 6">
            <a:extLst>
              <a:ext uri="{FF2B5EF4-FFF2-40B4-BE49-F238E27FC236}">
                <a16:creationId xmlns:a16="http://schemas.microsoft.com/office/drawing/2014/main" id="{3EF0192A-F403-F1E9-904B-C77D77464077}"/>
              </a:ext>
            </a:extLst>
          </p:cNvPr>
          <p:cNvSpPr/>
          <p:nvPr/>
        </p:nvSpPr>
        <p:spPr>
          <a:xfrm>
            <a:off x="279345" y="4767396"/>
            <a:ext cx="2142564" cy="1004047"/>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Business</a:t>
            </a:r>
          </a:p>
        </p:txBody>
      </p:sp>
      <p:sp>
        <p:nvSpPr>
          <p:cNvPr id="11" name="Rectangle: Rounded Corners 10">
            <a:extLst>
              <a:ext uri="{FF2B5EF4-FFF2-40B4-BE49-F238E27FC236}">
                <a16:creationId xmlns:a16="http://schemas.microsoft.com/office/drawing/2014/main" id="{E3742149-DED0-7199-CE7B-A61740CCDC8E}"/>
              </a:ext>
            </a:extLst>
          </p:cNvPr>
          <p:cNvSpPr/>
          <p:nvPr/>
        </p:nvSpPr>
        <p:spPr>
          <a:xfrm>
            <a:off x="3297493" y="4767396"/>
            <a:ext cx="2142564" cy="1004047"/>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Conclusion on Model</a:t>
            </a:r>
          </a:p>
        </p:txBody>
      </p:sp>
      <p:sp>
        <p:nvSpPr>
          <p:cNvPr id="13" name="Rectangle: Rounded Corners 12">
            <a:extLst>
              <a:ext uri="{FF2B5EF4-FFF2-40B4-BE49-F238E27FC236}">
                <a16:creationId xmlns:a16="http://schemas.microsoft.com/office/drawing/2014/main" id="{BABF8FD0-9503-2417-F9E6-3DDE9A60E3F9}"/>
              </a:ext>
            </a:extLst>
          </p:cNvPr>
          <p:cNvSpPr/>
          <p:nvPr/>
        </p:nvSpPr>
        <p:spPr>
          <a:xfrm>
            <a:off x="6184518" y="4767396"/>
            <a:ext cx="2142564" cy="1004047"/>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Checking Accuracy &amp; </a:t>
            </a:r>
            <a:r>
              <a:rPr lang="en-US"/>
              <a:t>Model </a:t>
            </a:r>
            <a:r>
              <a:rPr lang="en-US" dirty="0" err="1"/>
              <a:t>Deploymt</a:t>
            </a:r>
            <a:r>
              <a:rPr lang="en-US" dirty="0"/>
              <a:t> </a:t>
            </a:r>
          </a:p>
        </p:txBody>
      </p:sp>
      <p:sp>
        <p:nvSpPr>
          <p:cNvPr id="14" name="Rectangle: Rounded Corners 13">
            <a:extLst>
              <a:ext uri="{FF2B5EF4-FFF2-40B4-BE49-F238E27FC236}">
                <a16:creationId xmlns:a16="http://schemas.microsoft.com/office/drawing/2014/main" id="{163D7AF4-BE53-6619-462A-13F1BDF14525}"/>
              </a:ext>
            </a:extLst>
          </p:cNvPr>
          <p:cNvSpPr/>
          <p:nvPr/>
        </p:nvSpPr>
        <p:spPr>
          <a:xfrm>
            <a:off x="9149917" y="4891771"/>
            <a:ext cx="2142564" cy="1004047"/>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Applying Algorithms </a:t>
            </a:r>
          </a:p>
        </p:txBody>
      </p:sp>
      <p:sp>
        <p:nvSpPr>
          <p:cNvPr id="15" name="Rectangle: Rounded Corners 14">
            <a:extLst>
              <a:ext uri="{FF2B5EF4-FFF2-40B4-BE49-F238E27FC236}">
                <a16:creationId xmlns:a16="http://schemas.microsoft.com/office/drawing/2014/main" id="{38F232E7-7765-2BEE-F549-D3117FA7EDF8}"/>
              </a:ext>
            </a:extLst>
          </p:cNvPr>
          <p:cNvSpPr/>
          <p:nvPr/>
        </p:nvSpPr>
        <p:spPr>
          <a:xfrm>
            <a:off x="5985850" y="2306396"/>
            <a:ext cx="2083008" cy="1004047"/>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Pre-Processing &amp; Data Visualization</a:t>
            </a:r>
          </a:p>
        </p:txBody>
      </p:sp>
      <p:cxnSp>
        <p:nvCxnSpPr>
          <p:cNvPr id="16" name="Straight Arrow Connector 15">
            <a:extLst>
              <a:ext uri="{FF2B5EF4-FFF2-40B4-BE49-F238E27FC236}">
                <a16:creationId xmlns:a16="http://schemas.microsoft.com/office/drawing/2014/main" id="{ED5C2739-7FA4-8F60-EF85-E2C4DA00EE45}"/>
              </a:ext>
            </a:extLst>
          </p:cNvPr>
          <p:cNvCxnSpPr>
            <a:cxnSpLocks/>
          </p:cNvCxnSpPr>
          <p:nvPr/>
        </p:nvCxnSpPr>
        <p:spPr>
          <a:xfrm>
            <a:off x="2491278" y="2750353"/>
            <a:ext cx="6214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A7A0109-527B-8709-AD71-691917B8FC1A}"/>
              </a:ext>
            </a:extLst>
          </p:cNvPr>
          <p:cNvCxnSpPr>
            <a:cxnSpLocks/>
          </p:cNvCxnSpPr>
          <p:nvPr/>
        </p:nvCxnSpPr>
        <p:spPr>
          <a:xfrm>
            <a:off x="5191870" y="2750353"/>
            <a:ext cx="6214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DD15F3D-833D-BB93-2415-43F443DF9CF5}"/>
              </a:ext>
            </a:extLst>
          </p:cNvPr>
          <p:cNvCxnSpPr>
            <a:cxnSpLocks/>
          </p:cNvCxnSpPr>
          <p:nvPr/>
        </p:nvCxnSpPr>
        <p:spPr>
          <a:xfrm>
            <a:off x="8146568" y="2808419"/>
            <a:ext cx="6214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1CF10DE-BE27-E3BF-A7B1-452414D9AC8B}"/>
              </a:ext>
            </a:extLst>
          </p:cNvPr>
          <p:cNvCxnSpPr>
            <a:cxnSpLocks/>
          </p:cNvCxnSpPr>
          <p:nvPr/>
        </p:nvCxnSpPr>
        <p:spPr>
          <a:xfrm flipH="1">
            <a:off x="11443317" y="4616563"/>
            <a:ext cx="270378" cy="443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42E0491-1A3C-69B5-6843-5EFE39209C91}"/>
              </a:ext>
            </a:extLst>
          </p:cNvPr>
          <p:cNvCxnSpPr>
            <a:cxnSpLocks/>
          </p:cNvCxnSpPr>
          <p:nvPr/>
        </p:nvCxnSpPr>
        <p:spPr>
          <a:xfrm flipH="1" flipV="1">
            <a:off x="8449717" y="5267328"/>
            <a:ext cx="559294" cy="2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9471A7-420A-BE19-9D69-7027EDD71CE2}"/>
              </a:ext>
            </a:extLst>
          </p:cNvPr>
          <p:cNvCxnSpPr>
            <a:cxnSpLocks/>
          </p:cNvCxnSpPr>
          <p:nvPr/>
        </p:nvCxnSpPr>
        <p:spPr>
          <a:xfrm flipH="1" flipV="1">
            <a:off x="5502589" y="5254585"/>
            <a:ext cx="559294" cy="2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4988F27-6C56-05F1-A9A5-43B66E2D40DB}"/>
              </a:ext>
            </a:extLst>
          </p:cNvPr>
          <p:cNvCxnSpPr>
            <a:cxnSpLocks/>
          </p:cNvCxnSpPr>
          <p:nvPr/>
        </p:nvCxnSpPr>
        <p:spPr>
          <a:xfrm flipH="1" flipV="1">
            <a:off x="2553421" y="5267328"/>
            <a:ext cx="559294" cy="2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5215C7A8-7B28-487C-5B39-A9A98E95B3C2}"/>
              </a:ext>
            </a:extLst>
          </p:cNvPr>
          <p:cNvSpPr/>
          <p:nvPr/>
        </p:nvSpPr>
        <p:spPr>
          <a:xfrm>
            <a:off x="8925587" y="2326546"/>
            <a:ext cx="1689353" cy="1004046"/>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NLP</a:t>
            </a:r>
          </a:p>
        </p:txBody>
      </p:sp>
      <p:cxnSp>
        <p:nvCxnSpPr>
          <p:cNvPr id="17" name="Straight Arrow Connector 16">
            <a:extLst>
              <a:ext uri="{FF2B5EF4-FFF2-40B4-BE49-F238E27FC236}">
                <a16:creationId xmlns:a16="http://schemas.microsoft.com/office/drawing/2014/main" id="{0DDB62F1-8CCA-A070-1DB5-D829A1245975}"/>
              </a:ext>
            </a:extLst>
          </p:cNvPr>
          <p:cNvCxnSpPr>
            <a:cxnSpLocks/>
          </p:cNvCxnSpPr>
          <p:nvPr/>
        </p:nvCxnSpPr>
        <p:spPr>
          <a:xfrm>
            <a:off x="10884023" y="2808419"/>
            <a:ext cx="518410" cy="502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883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F5F8C-35D9-1EC1-9FEF-95443488ACE3}"/>
              </a:ext>
            </a:extLst>
          </p:cNvPr>
          <p:cNvSpPr>
            <a:spLocks noGrp="1"/>
          </p:cNvSpPr>
          <p:nvPr>
            <p:ph type="title"/>
          </p:nvPr>
        </p:nvSpPr>
        <p:spPr/>
        <p:txBody>
          <a:bodyPr/>
          <a:lstStyle/>
          <a:p>
            <a:r>
              <a:rPr lang="en-US" dirty="0">
                <a:solidFill>
                  <a:schemeClr val="tx1"/>
                </a:solidFill>
              </a:rPr>
              <a:t>Tools and Platform</a:t>
            </a:r>
          </a:p>
        </p:txBody>
      </p:sp>
      <p:sp>
        <p:nvSpPr>
          <p:cNvPr id="3" name="Content Placeholder 2">
            <a:extLst>
              <a:ext uri="{FF2B5EF4-FFF2-40B4-BE49-F238E27FC236}">
                <a16:creationId xmlns:a16="http://schemas.microsoft.com/office/drawing/2014/main" id="{A095D3F9-440B-ECF6-762C-C1072BB39E06}"/>
              </a:ext>
            </a:extLst>
          </p:cNvPr>
          <p:cNvSpPr>
            <a:spLocks noGrp="1"/>
          </p:cNvSpPr>
          <p:nvPr>
            <p:ph idx="1"/>
          </p:nvPr>
        </p:nvSpPr>
        <p:spPr>
          <a:xfrm>
            <a:off x="1186057" y="2072690"/>
            <a:ext cx="10058400" cy="3760891"/>
          </a:xfrm>
        </p:spPr>
        <p:txBody>
          <a:bodyPr/>
          <a:lstStyle/>
          <a:p>
            <a:pPr>
              <a:lnSpc>
                <a:spcPct val="200000"/>
              </a:lnSpc>
            </a:pPr>
            <a:r>
              <a:rPr lang="en-US" b="1" dirty="0">
                <a:solidFill>
                  <a:schemeClr val="tx1"/>
                </a:solidFill>
                <a:latin typeface="+mj-lt"/>
                <a:cs typeface="Times New Roman" panose="02020603050405020304" pitchFamily="18" charset="0"/>
              </a:rPr>
              <a:t>Tools :</a:t>
            </a:r>
            <a:r>
              <a:rPr lang="en-US" dirty="0">
                <a:solidFill>
                  <a:schemeClr val="tx1"/>
                </a:solidFill>
                <a:latin typeface="+mj-lt"/>
                <a:cs typeface="Times New Roman" panose="02020603050405020304" pitchFamily="18" charset="0"/>
              </a:rPr>
              <a:t> </a:t>
            </a:r>
            <a:r>
              <a:rPr lang="en-IN" sz="2000" dirty="0">
                <a:solidFill>
                  <a:schemeClr val="tx1"/>
                </a:solidFill>
                <a:latin typeface="+mj-lt"/>
                <a:cs typeface="Times New Roman" panose="02020603050405020304" pitchFamily="18" charset="0"/>
              </a:rPr>
              <a:t>Python</a:t>
            </a:r>
          </a:p>
          <a:p>
            <a:pPr>
              <a:lnSpc>
                <a:spcPct val="200000"/>
              </a:lnSpc>
            </a:pPr>
            <a:r>
              <a:rPr lang="en-IN" sz="2000" b="1" dirty="0">
                <a:solidFill>
                  <a:schemeClr val="tx1"/>
                </a:solidFill>
                <a:latin typeface="+mj-lt"/>
                <a:cs typeface="Times New Roman" panose="02020603050405020304" pitchFamily="18" charset="0"/>
              </a:rPr>
              <a:t>Platform : </a:t>
            </a:r>
            <a:r>
              <a:rPr lang="en-IN" sz="2000" dirty="0">
                <a:solidFill>
                  <a:schemeClr val="tx1"/>
                </a:solidFill>
                <a:latin typeface="+mj-lt"/>
                <a:cs typeface="Times New Roman" panose="02020603050405020304" pitchFamily="18" charset="0"/>
              </a:rPr>
              <a:t>Jupiter Notebook</a:t>
            </a:r>
          </a:p>
          <a:p>
            <a:pPr>
              <a:lnSpc>
                <a:spcPct val="200000"/>
              </a:lnSpc>
            </a:pPr>
            <a:r>
              <a:rPr lang="en-IN" sz="2000" b="1" dirty="0">
                <a:solidFill>
                  <a:schemeClr val="tx1"/>
                </a:solidFill>
                <a:latin typeface="+mj-lt"/>
                <a:cs typeface="Times New Roman" panose="02020603050405020304" pitchFamily="18" charset="0"/>
              </a:rPr>
              <a:t>Library Used :</a:t>
            </a:r>
            <a:r>
              <a:rPr lang="en-IN" sz="2000" dirty="0">
                <a:solidFill>
                  <a:schemeClr val="tx1"/>
                </a:solidFill>
                <a:latin typeface="+mj-lt"/>
                <a:cs typeface="Times New Roman" panose="02020603050405020304" pitchFamily="18" charset="0"/>
              </a:rPr>
              <a:t> Sklearn, Pandas, NumPy, </a:t>
            </a:r>
            <a:r>
              <a:rPr lang="en-IN" dirty="0">
                <a:solidFill>
                  <a:schemeClr val="tx1"/>
                </a:solidFill>
                <a:latin typeface="+mj-lt"/>
                <a:cs typeface="Times New Roman" panose="02020603050405020304" pitchFamily="18" charset="0"/>
              </a:rPr>
              <a:t>P</a:t>
            </a:r>
            <a:r>
              <a:rPr lang="en-IN" sz="2000" dirty="0">
                <a:solidFill>
                  <a:schemeClr val="tx1"/>
                </a:solidFill>
                <a:latin typeface="+mj-lt"/>
                <a:cs typeface="Times New Roman" panose="02020603050405020304" pitchFamily="18" charset="0"/>
              </a:rPr>
              <a:t>ickle, Matplotlib, NLTK.</a:t>
            </a:r>
          </a:p>
          <a:p>
            <a:endParaRPr lang="en-US" dirty="0">
              <a:solidFill>
                <a:schemeClr val="tx1"/>
              </a:solidFill>
              <a:latin typeface="+mj-lt"/>
            </a:endParaRPr>
          </a:p>
        </p:txBody>
      </p:sp>
      <p:pic>
        <p:nvPicPr>
          <p:cNvPr id="4" name="Picture 3">
            <a:extLst>
              <a:ext uri="{FF2B5EF4-FFF2-40B4-BE49-F238E27FC236}">
                <a16:creationId xmlns:a16="http://schemas.microsoft.com/office/drawing/2014/main" id="{CFD1FF90-4494-1AE6-F8C7-83C861AFA3A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676" y1="67978" x2="29225" y2="42135"/>
                        <a14:foregroundMark x1="29225" y1="42135" x2="34507" y2="69663"/>
                        <a14:foregroundMark x1="34507" y1="69663" x2="36972" y2="69101"/>
                      </a14:backgroundRemoval>
                    </a14:imgEffect>
                  </a14:imgLayer>
                </a14:imgProps>
              </a:ext>
            </a:extLst>
          </a:blip>
          <a:stretch>
            <a:fillRect/>
          </a:stretch>
        </p:blipFill>
        <p:spPr>
          <a:xfrm>
            <a:off x="947543" y="4875945"/>
            <a:ext cx="2705100" cy="1695450"/>
          </a:xfrm>
          <a:prstGeom prst="rect">
            <a:avLst/>
          </a:prstGeom>
        </p:spPr>
      </p:pic>
      <p:pic>
        <p:nvPicPr>
          <p:cNvPr id="5" name="Picture 4">
            <a:extLst>
              <a:ext uri="{FF2B5EF4-FFF2-40B4-BE49-F238E27FC236}">
                <a16:creationId xmlns:a16="http://schemas.microsoft.com/office/drawing/2014/main" id="{C8E44BC7-5D08-9B4A-BCDA-EB56F6350186}"/>
              </a:ext>
            </a:extLst>
          </p:cNvPr>
          <p:cNvPicPr>
            <a:picLocks noChangeAspect="1"/>
          </p:cNvPicPr>
          <p:nvPr/>
        </p:nvPicPr>
        <p:blipFill>
          <a:blip r:embed="rId4"/>
          <a:stretch>
            <a:fillRect/>
          </a:stretch>
        </p:blipFill>
        <p:spPr>
          <a:xfrm>
            <a:off x="3652643" y="5027931"/>
            <a:ext cx="920480" cy="1217867"/>
          </a:xfrm>
          <a:prstGeom prst="rect">
            <a:avLst/>
          </a:prstGeom>
        </p:spPr>
      </p:pic>
      <p:pic>
        <p:nvPicPr>
          <p:cNvPr id="6" name="Picture 5">
            <a:extLst>
              <a:ext uri="{FF2B5EF4-FFF2-40B4-BE49-F238E27FC236}">
                <a16:creationId xmlns:a16="http://schemas.microsoft.com/office/drawing/2014/main" id="{FF554C68-ACC8-384F-E0B3-02CAB9CD21A2}"/>
              </a:ext>
            </a:extLst>
          </p:cNvPr>
          <p:cNvPicPr>
            <a:picLocks noChangeAspect="1"/>
          </p:cNvPicPr>
          <p:nvPr/>
        </p:nvPicPr>
        <p:blipFill>
          <a:blip r:embed="rId5"/>
          <a:stretch>
            <a:fillRect/>
          </a:stretch>
        </p:blipFill>
        <p:spPr>
          <a:xfrm>
            <a:off x="4955996" y="4829130"/>
            <a:ext cx="2518521" cy="1416668"/>
          </a:xfrm>
          <a:prstGeom prst="rect">
            <a:avLst/>
          </a:prstGeom>
        </p:spPr>
      </p:pic>
      <p:pic>
        <p:nvPicPr>
          <p:cNvPr id="7" name="Picture 8" descr="File:Matplotlib icon.svg - Wikimedia Commons">
            <a:extLst>
              <a:ext uri="{FF2B5EF4-FFF2-40B4-BE49-F238E27FC236}">
                <a16:creationId xmlns:a16="http://schemas.microsoft.com/office/drawing/2014/main" id="{010D3774-7F99-A24A-A83F-A9A0831F63E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1756" y="5063609"/>
            <a:ext cx="1058487" cy="10584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GitHub - mwaskom/seaborn: Statistical data visualization in Python">
            <a:extLst>
              <a:ext uri="{FF2B5EF4-FFF2-40B4-BE49-F238E27FC236}">
                <a16:creationId xmlns:a16="http://schemas.microsoft.com/office/drawing/2014/main" id="{178566EF-412A-9C40-5E89-2215FF16B16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90" t="22280" r="73846" b="26506"/>
          <a:stretch/>
        </p:blipFill>
        <p:spPr bwMode="auto">
          <a:xfrm>
            <a:off x="9294622" y="5063609"/>
            <a:ext cx="1058486" cy="1155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76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DAB-2F01-0BB3-E2D4-19C12105A763}"/>
              </a:ext>
            </a:extLst>
          </p:cNvPr>
          <p:cNvSpPr>
            <a:spLocks noGrp="1"/>
          </p:cNvSpPr>
          <p:nvPr>
            <p:ph type="title"/>
          </p:nvPr>
        </p:nvSpPr>
        <p:spPr/>
        <p:txBody>
          <a:bodyPr/>
          <a:lstStyle/>
          <a:p>
            <a:r>
              <a:rPr lang="en-US" dirty="0"/>
              <a:t>About Dataset</a:t>
            </a:r>
          </a:p>
        </p:txBody>
      </p:sp>
      <p:sp>
        <p:nvSpPr>
          <p:cNvPr id="3" name="Content Placeholder 2">
            <a:extLst>
              <a:ext uri="{FF2B5EF4-FFF2-40B4-BE49-F238E27FC236}">
                <a16:creationId xmlns:a16="http://schemas.microsoft.com/office/drawing/2014/main" id="{75FAE74C-6686-DF01-E5F5-12B31E29DC71}"/>
              </a:ext>
            </a:extLst>
          </p:cNvPr>
          <p:cNvSpPr>
            <a:spLocks noGrp="1"/>
          </p:cNvSpPr>
          <p:nvPr>
            <p:ph idx="1"/>
          </p:nvPr>
        </p:nvSpPr>
        <p:spPr>
          <a:xfrm>
            <a:off x="1097280" y="2108201"/>
            <a:ext cx="7327629" cy="3928615"/>
          </a:xfrm>
        </p:spPr>
        <p:txBody>
          <a:bodyPr/>
          <a:lstStyle/>
          <a:p>
            <a:pPr>
              <a:buFont typeface="Arial" panose="020B0604020202020204" pitchFamily="34" charset="0"/>
              <a:buChar char="•"/>
            </a:pPr>
            <a:r>
              <a:rPr lang="en-US" dirty="0">
                <a:solidFill>
                  <a:schemeClr val="tx1"/>
                </a:solidFill>
                <a:latin typeface="+mj-lt"/>
              </a:rPr>
              <a:t> Inshorts: </a:t>
            </a:r>
            <a:r>
              <a:rPr lang="en-US" sz="1600" dirty="0">
                <a:solidFill>
                  <a:schemeClr val="tx1"/>
                </a:solidFill>
                <a:latin typeface="+mj-lt"/>
              </a:rPr>
              <a:t>Fetch data from Inshorts News.</a:t>
            </a:r>
            <a:endParaRPr lang="en-US" sz="1100" dirty="0">
              <a:solidFill>
                <a:schemeClr val="tx1"/>
              </a:solidFill>
              <a:latin typeface="+mj-lt"/>
              <a:hlinkClick r:id="rId2"/>
            </a:endParaRPr>
          </a:p>
          <a:p>
            <a:r>
              <a:rPr lang="en-US" sz="1400" dirty="0">
                <a:solidFill>
                  <a:schemeClr val="tx1"/>
                </a:solidFill>
                <a:latin typeface="+mj-lt"/>
                <a:hlinkClick r:id="rId2"/>
              </a:rPr>
              <a:t>https://inshorts.com/en/read</a:t>
            </a:r>
            <a:endParaRPr lang="en-US" sz="1400" dirty="0">
              <a:solidFill>
                <a:schemeClr val="tx1"/>
              </a:solidFill>
              <a:latin typeface="+mj-lt"/>
            </a:endParaRPr>
          </a:p>
          <a:p>
            <a:pPr>
              <a:buFont typeface="Arial" panose="020B0604020202020204" pitchFamily="34" charset="0"/>
              <a:buChar char="•"/>
            </a:pPr>
            <a:r>
              <a:rPr lang="en-US" sz="1400" dirty="0">
                <a:solidFill>
                  <a:schemeClr val="tx1"/>
                </a:solidFill>
                <a:latin typeface="+mj-lt"/>
              </a:rPr>
              <a:t> </a:t>
            </a:r>
            <a:r>
              <a:rPr lang="en-US" dirty="0">
                <a:solidFill>
                  <a:schemeClr val="tx1"/>
                </a:solidFill>
                <a:latin typeface="+mj-lt"/>
              </a:rPr>
              <a:t>Dataset: </a:t>
            </a:r>
            <a:r>
              <a:rPr lang="en-US" sz="1600" dirty="0">
                <a:solidFill>
                  <a:schemeClr val="tx1"/>
                </a:solidFill>
                <a:latin typeface="+mj-lt"/>
              </a:rPr>
              <a:t>Using API, I was able to fetch almost 735 News Headlines with there short news from the main menu section of the page. This data contained various languages such as Hindi, English, Hinglish. Saved the data in csv file.</a:t>
            </a:r>
            <a:endParaRPr lang="en-US" dirty="0">
              <a:solidFill>
                <a:schemeClr val="tx1"/>
              </a:solidFill>
              <a:latin typeface="+mj-lt"/>
            </a:endParaRPr>
          </a:p>
        </p:txBody>
      </p:sp>
    </p:spTree>
    <p:extLst>
      <p:ext uri="{BB962C8B-B14F-4D97-AF65-F5344CB8AC3E}">
        <p14:creationId xmlns:p14="http://schemas.microsoft.com/office/powerpoint/2010/main" val="38731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6374-3FE5-48DF-6755-5FAD1B690D65}"/>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6BC2E13-C606-3BD6-1871-7579D87152A6}"/>
              </a:ext>
            </a:extLst>
          </p:cNvPr>
          <p:cNvSpPr>
            <a:spLocks noGrp="1"/>
          </p:cNvSpPr>
          <p:nvPr>
            <p:ph idx="1"/>
          </p:nvPr>
        </p:nvSpPr>
        <p:spPr/>
        <p:txBody>
          <a:bodyPr/>
          <a:lstStyle/>
          <a:p>
            <a:pPr>
              <a:buFont typeface="Arial" panose="020B0604020202020204" pitchFamily="34" charset="0"/>
              <a:buChar char="•"/>
            </a:pPr>
            <a:r>
              <a:rPr lang="en-US" dirty="0">
                <a:solidFill>
                  <a:schemeClr val="tx1"/>
                </a:solidFill>
                <a:latin typeface="+mj-lt"/>
              </a:rPr>
              <a:t> </a:t>
            </a:r>
            <a:r>
              <a:rPr lang="en-US" b="1" dirty="0">
                <a:solidFill>
                  <a:schemeClr val="tx1"/>
                </a:solidFill>
                <a:latin typeface="+mj-lt"/>
              </a:rPr>
              <a:t>Fetching Data: </a:t>
            </a:r>
            <a:r>
              <a:rPr lang="en-US" sz="1800" dirty="0">
                <a:solidFill>
                  <a:schemeClr val="tx1"/>
                </a:solidFill>
                <a:latin typeface="+mj-lt"/>
              </a:rPr>
              <a:t>Fetching the Data from site and converting it into Dataset.</a:t>
            </a:r>
          </a:p>
          <a:p>
            <a:pPr>
              <a:buFont typeface="Arial" panose="020B0604020202020204" pitchFamily="34" charset="0"/>
              <a:buChar char="•"/>
            </a:pPr>
            <a:r>
              <a:rPr lang="en-US" sz="2000" b="1" dirty="0">
                <a:solidFill>
                  <a:schemeClr val="tx1"/>
                </a:solidFill>
                <a:latin typeface="+mj-lt"/>
                <a:cs typeface="Times New Roman" panose="02020603050405020304" pitchFamily="18" charset="0"/>
              </a:rPr>
              <a:t> </a:t>
            </a:r>
            <a:r>
              <a:rPr lang="en-US" b="1" dirty="0">
                <a:solidFill>
                  <a:schemeClr val="tx1"/>
                </a:solidFill>
                <a:latin typeface="+mj-lt"/>
              </a:rPr>
              <a:t>Model Evaluation: </a:t>
            </a:r>
            <a:r>
              <a:rPr lang="en-US" sz="1800" dirty="0">
                <a:solidFill>
                  <a:schemeClr val="tx1"/>
                </a:solidFill>
                <a:latin typeface="+mj-lt"/>
              </a:rPr>
              <a:t>Selecting the most suitable machine learning model posed a challenge. Iterative testing and evaluation were necessary to find the model with optimal accuracy. As target variable was absent, we need to assign the sentiments as target variable as to build a model.</a:t>
            </a:r>
          </a:p>
          <a:p>
            <a:pPr>
              <a:buFont typeface="Arial" panose="020B0604020202020204" pitchFamily="34" charset="0"/>
              <a:buChar char="•"/>
            </a:pPr>
            <a:r>
              <a:rPr lang="en-US" dirty="0">
                <a:solidFill>
                  <a:schemeClr val="tx1"/>
                </a:solidFill>
                <a:latin typeface="+mj-lt"/>
              </a:rPr>
              <a:t> </a:t>
            </a:r>
            <a:r>
              <a:rPr lang="en-US" sz="2000" b="1" dirty="0">
                <a:solidFill>
                  <a:schemeClr val="tx1"/>
                </a:solidFill>
                <a:latin typeface="+mj-lt"/>
                <a:cs typeface="Times New Roman" panose="02020603050405020304" pitchFamily="18" charset="0"/>
              </a:rPr>
              <a:t>Overfitting: </a:t>
            </a:r>
            <a:r>
              <a:rPr lang="en-US" sz="1800" dirty="0">
                <a:solidFill>
                  <a:schemeClr val="tx1"/>
                </a:solidFill>
                <a:latin typeface="+mj-lt"/>
              </a:rPr>
              <a:t>Some machine learning models, like Random Forest, exhibited overfitting, necessitating further refinement to improve generalization.</a:t>
            </a:r>
          </a:p>
          <a:p>
            <a:pPr>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5617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9B573-B0C4-6B7F-BB89-12623FBD891A}"/>
              </a:ext>
            </a:extLst>
          </p:cNvPr>
          <p:cNvSpPr>
            <a:spLocks noGrp="1"/>
          </p:cNvSpPr>
          <p:nvPr>
            <p:ph type="title"/>
          </p:nvPr>
        </p:nvSpPr>
        <p:spPr/>
        <p:txBody>
          <a:bodyPr/>
          <a:lstStyle/>
          <a:p>
            <a:r>
              <a:rPr lang="en-US" dirty="0">
                <a:solidFill>
                  <a:schemeClr val="tx1"/>
                </a:solidFill>
              </a:rPr>
              <a:t>Data Insights</a:t>
            </a:r>
          </a:p>
        </p:txBody>
      </p:sp>
      <p:sp>
        <p:nvSpPr>
          <p:cNvPr id="3" name="Content Placeholder 2">
            <a:extLst>
              <a:ext uri="{FF2B5EF4-FFF2-40B4-BE49-F238E27FC236}">
                <a16:creationId xmlns:a16="http://schemas.microsoft.com/office/drawing/2014/main" id="{E3B07478-908B-1139-1980-A3EFAA866911}"/>
              </a:ext>
            </a:extLst>
          </p:cNvPr>
          <p:cNvSpPr>
            <a:spLocks noGrp="1"/>
          </p:cNvSpPr>
          <p:nvPr>
            <p:ph idx="1"/>
          </p:nvPr>
        </p:nvSpPr>
        <p:spPr>
          <a:xfrm>
            <a:off x="1097280" y="2108201"/>
            <a:ext cx="5640871" cy="3644529"/>
          </a:xfrm>
        </p:spPr>
        <p:txBody>
          <a:bodyPr>
            <a:normAutofit/>
          </a:bodyPr>
          <a:lstStyle/>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Using API key, I fetched almost 735 News Headlines with a short description on news that were present on the website. </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API helps tools that allows different software applications to communicate with each other. </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 the dataset, we have Hindi, English, </a:t>
            </a:r>
            <a:r>
              <a:rPr lang="en-US" sz="2000" dirty="0" err="1">
                <a:solidFill>
                  <a:schemeClr val="tx1"/>
                </a:solidFill>
                <a:latin typeface="Times New Roman" panose="02020603050405020304" pitchFamily="18" charset="0"/>
                <a:cs typeface="Times New Roman" panose="02020603050405020304" pitchFamily="18" charset="0"/>
              </a:rPr>
              <a:t>hinglish</a:t>
            </a:r>
            <a:r>
              <a:rPr lang="en-US" sz="2000" dirty="0">
                <a:solidFill>
                  <a:schemeClr val="tx1"/>
                </a:solidFill>
                <a:latin typeface="Times New Roman" panose="02020603050405020304" pitchFamily="18" charset="0"/>
                <a:cs typeface="Times New Roman" panose="02020603050405020304" pitchFamily="18" charset="0"/>
              </a:rPr>
              <a:t>, punctuations, emojis.</a:t>
            </a:r>
            <a:endParaRPr lang="en-US" dirty="0">
              <a:solidFill>
                <a:schemeClr val="tx1"/>
              </a:solidFill>
            </a:endParaRPr>
          </a:p>
          <a:p>
            <a:endParaRPr lang="en-US" dirty="0"/>
          </a:p>
        </p:txBody>
      </p:sp>
      <p:pic>
        <p:nvPicPr>
          <p:cNvPr id="5" name="Picture 4">
            <a:extLst>
              <a:ext uri="{FF2B5EF4-FFF2-40B4-BE49-F238E27FC236}">
                <a16:creationId xmlns:a16="http://schemas.microsoft.com/office/drawing/2014/main" id="{E1EDEB6D-7B46-37FF-0D00-61951176C4F6}"/>
              </a:ext>
            </a:extLst>
          </p:cNvPr>
          <p:cNvPicPr>
            <a:picLocks noChangeAspect="1"/>
          </p:cNvPicPr>
          <p:nvPr/>
        </p:nvPicPr>
        <p:blipFill>
          <a:blip r:embed="rId2"/>
          <a:stretch>
            <a:fillRect/>
          </a:stretch>
        </p:blipFill>
        <p:spPr>
          <a:xfrm>
            <a:off x="6738151" y="286603"/>
            <a:ext cx="4962618" cy="5235308"/>
          </a:xfrm>
          <a:prstGeom prst="rect">
            <a:avLst/>
          </a:prstGeom>
        </p:spPr>
      </p:pic>
      <p:sp>
        <p:nvSpPr>
          <p:cNvPr id="7" name="Rectangle 6">
            <a:extLst>
              <a:ext uri="{FF2B5EF4-FFF2-40B4-BE49-F238E27FC236}">
                <a16:creationId xmlns:a16="http://schemas.microsoft.com/office/drawing/2014/main" id="{4B5E382A-3C9E-D4E4-12D6-4BE51D51145E}"/>
              </a:ext>
            </a:extLst>
          </p:cNvPr>
          <p:cNvSpPr/>
          <p:nvPr/>
        </p:nvSpPr>
        <p:spPr>
          <a:xfrm>
            <a:off x="6738151" y="286603"/>
            <a:ext cx="4989251" cy="522643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6667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3.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5B1FD9-3BB6-4DA9-A089-3B68C2323D4F}">
  <ds:schemaRefs>
    <ds:schemaRef ds:uri="http://www.w3.org/XML/1998/namespace"/>
    <ds:schemaRef ds:uri="http://schemas.openxmlformats.org/package/2006/metadata/core-properties"/>
    <ds:schemaRef ds:uri="http://purl.org/dc/elements/1.1/"/>
    <ds:schemaRef ds:uri="16c05727-aa75-4e4a-9b5f-8a80a1165891"/>
    <ds:schemaRef ds:uri="http://schemas.microsoft.com/office/infopath/2007/PartnerControls"/>
    <ds:schemaRef ds:uri="http://schemas.microsoft.com/office/2006/documentManagement/types"/>
    <ds:schemaRef ds:uri="http://purl.org/dc/dcmitype/"/>
    <ds:schemaRef ds:uri="71af3243-3dd4-4a8d-8c0d-dd76da1f02a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8A3B04-B0F3-4C12-A722-52B5CF6D97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639</TotalTime>
  <Words>602</Words>
  <Application>Microsoft Office PowerPoint</Application>
  <PresentationFormat>Widescreen</PresentationFormat>
  <Paragraphs>72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Bookman Old Style</vt:lpstr>
      <vt:lpstr>Calibri</vt:lpstr>
      <vt:lpstr>Franklin Gothic Book</vt:lpstr>
      <vt:lpstr>Times New Roman</vt:lpstr>
      <vt:lpstr>Wingdings</vt:lpstr>
      <vt:lpstr>1_RetrospectVTI</vt:lpstr>
      <vt:lpstr>News Headline Sentiment Analysis</vt:lpstr>
      <vt:lpstr>Introduction</vt:lpstr>
      <vt:lpstr>What is NLP?</vt:lpstr>
      <vt:lpstr>Objective</vt:lpstr>
      <vt:lpstr>Process Flow</vt:lpstr>
      <vt:lpstr>Tools and Platform</vt:lpstr>
      <vt:lpstr>About Dataset</vt:lpstr>
      <vt:lpstr>Challenges</vt:lpstr>
      <vt:lpstr>Data Insights</vt:lpstr>
      <vt:lpstr>Data Preprocessing</vt:lpstr>
      <vt:lpstr>Word Cloud</vt:lpstr>
      <vt:lpstr>TDM (Term Document Matrix)</vt:lpstr>
      <vt:lpstr>TIF-IDF</vt:lpstr>
      <vt:lpstr>Clean Data</vt:lpstr>
      <vt:lpstr>Data Partition</vt:lpstr>
      <vt:lpstr>Models</vt:lpstr>
      <vt:lpstr>Comparison Between Models</vt:lpstr>
      <vt:lpstr>Conclusion &amp; Suggestion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Headline Sentiment Analysis</dc:title>
  <dc:creator>Sunny Mhatre</dc:creator>
  <cp:lastModifiedBy>Sunny Mhatre</cp:lastModifiedBy>
  <cp:revision>30</cp:revision>
  <dcterms:created xsi:type="dcterms:W3CDTF">2024-01-23T17:04:12Z</dcterms:created>
  <dcterms:modified xsi:type="dcterms:W3CDTF">2024-02-23T17:46:58Z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